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EDF55-5155-5B79-639A-0B1C5BE7BB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4396FE-484C-814E-703B-E699B520A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1B17A-79A6-6C68-A133-547CD4DAE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40E7-89C4-4540-B2AD-92EDC9ABB9D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BD0DB-292E-CBA9-3EDB-13A437E97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C3D86-72AA-704A-1E66-072734BA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D3D2-CEF7-42D0-BB09-EE4CF2AB9B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4377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EEF94-0BDF-6829-49F5-5864C6914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BA1E1-4865-1CF3-00FB-2EB103C68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708A8-5A18-9DD1-667D-F01E3B5FE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40E7-89C4-4540-B2AD-92EDC9ABB9D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420F5-55E2-BCA9-36AA-FE69D9500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14424-F5F9-2A2E-1266-0D11724D1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D3D2-CEF7-42D0-BB09-EE4CF2AB9B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437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2582F-1F39-B5C4-2A89-0907C9DDB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5DC29-3AFA-6B7A-0B6A-0B70016E5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EA330-59EC-B41B-7D84-59AFBD434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40E7-89C4-4540-B2AD-92EDC9ABB9D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FE52D-A305-E11D-3D9C-E0C0529EF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ED3EF-E7EC-03E5-7CD2-3AB259A87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D3D2-CEF7-42D0-BB09-EE4CF2AB9B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5515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6B346-57BF-CE8A-DF99-86D9927D9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37021-B3A4-CF94-94E8-9DA84D0F9B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090E7-8A9C-E544-CFD3-3682E414D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3EB40-7013-EAF9-FD5A-C9E1B0E35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40E7-89C4-4540-B2AD-92EDC9ABB9D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3A02B-A62F-865C-626C-2FDECE95D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8021F-73D7-8903-0C7B-03B487F67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D3D2-CEF7-42D0-BB09-EE4CF2AB9B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9802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FA70C-AF12-252F-2BBE-D5A6E70AF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46B26-3256-1C7B-DEA2-FE557E22E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7BE8D-C395-6FD6-71FA-0AC8F32E2A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31F3A2-D225-00A8-F36D-AF0D6EA49B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7BE4B3-B89A-1AF2-0813-9BB1D198AC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0BBD91-35AE-A8F0-3D86-7270A16F8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40E7-89C4-4540-B2AD-92EDC9ABB9D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B53A54-2AFF-C971-3E61-801005EA9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64B674-DB7A-1BC4-2E0F-D6C449075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D3D2-CEF7-42D0-BB09-EE4CF2AB9B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70346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1C006-1346-0923-F407-58493531B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277AC9-B3F5-CEDC-802F-B696DE21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40E7-89C4-4540-B2AD-92EDC9ABB9D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69E493-B4F7-ACC4-F6D0-AE4F04A22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BF3140-217A-5420-13F9-78BA6C89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D3D2-CEF7-42D0-BB09-EE4CF2AB9B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78970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97CF64-1C3A-E9D0-7C32-CEFBD9D10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40E7-89C4-4540-B2AD-92EDC9ABB9D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C0FC36-5387-4A6B-641C-185AAAEE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AF08D-D63B-2CBE-B3B1-2B47F1E29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D3D2-CEF7-42D0-BB09-EE4CF2AB9B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900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05A8A-4ECA-9E48-654F-4DAA0236E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1728C-F5A2-76DC-FDBE-3969480DC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76382-CEDC-429B-F0E9-C0DC9E1A9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3038A-3B93-D91A-F168-E19716229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40E7-89C4-4540-B2AD-92EDC9ABB9D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81DFF9-4C6A-A8BD-7106-90CFC9EA9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7AA370-4442-25FB-5F9E-097E1C5D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D3D2-CEF7-42D0-BB09-EE4CF2AB9B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69766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C2569-67B8-CE38-CEDE-0B3DE0EA2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42B60B-F62B-32E6-AB26-5BEB0C63DF6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5E050-3F8E-5406-69F1-FB25E8C75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1DDC0-D918-4AE6-B6AF-BF6A7F904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40E7-89C4-4540-B2AD-92EDC9ABB9D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AB173C-B4EE-9916-1A7B-F876C1E02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772C9-8F55-2DB2-CE11-07829A6A4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D3D2-CEF7-42D0-BB09-EE4CF2AB9B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03015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25F21-D851-1E7E-6905-D26F20BA5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B07116-ED48-8C1D-1D77-A7950C6C8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EA67A-AFB6-86B9-2D7D-C1F6F09D4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40E7-89C4-4540-B2AD-92EDC9ABB9D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7E85D-BD27-290B-0150-1A948813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40D04-2CBB-E086-6D90-E229CDBFC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D3D2-CEF7-42D0-BB09-EE4CF2AB9B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0580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1C8E89-0726-D720-45D7-EFDB20D64F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F13FAB-71C9-547B-9B68-38B9DF4A6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AF9AD-D7F2-FBA1-EBD1-F63F1271E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40E7-89C4-4540-B2AD-92EDC9ABB9D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34E0B-B960-DF92-A244-7EC10B55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1C9C2-E22D-1482-EF44-8276C886C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D3D2-CEF7-42D0-BB09-EE4CF2AB9B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02548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5FC808-9445-102C-5C64-6B536F60D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D31DC-71AF-5BF0-366B-6826A27E6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B6E71-CF38-5B88-6910-158C96FE6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EB40E7-89C4-4540-B2AD-92EDC9ABB9D9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5F28B-1335-27F0-FE58-0CB97B750E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33133-EB8A-2B03-C41B-77BF70027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ED3D2-CEF7-42D0-BB09-EE4CF2AB9BE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11459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B1C186F-0DEF-E312-B247-F97B47C03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07"/>
          <a:stretch>
            <a:fillRect/>
          </a:stretch>
        </p:blipFill>
        <p:spPr>
          <a:xfrm>
            <a:off x="0" y="0"/>
            <a:ext cx="12192000" cy="37425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573313-833D-F46D-E918-31DA0B2C07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" r="-1" b="90888"/>
          <a:stretch>
            <a:fillRect/>
          </a:stretch>
        </p:blipFill>
        <p:spPr bwMode="auto">
          <a:xfrm rot="10800000" flipH="1">
            <a:off x="-82382" y="5668065"/>
            <a:ext cx="12274382" cy="1208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0F53DAF-89E7-7A90-31B4-D9C72B6DB971}"/>
              </a:ext>
            </a:extLst>
          </p:cNvPr>
          <p:cNvSpPr/>
          <p:nvPr/>
        </p:nvSpPr>
        <p:spPr>
          <a:xfrm>
            <a:off x="0" y="2550754"/>
            <a:ext cx="12192000" cy="1699569"/>
          </a:xfrm>
          <a:prstGeom prst="rect">
            <a:avLst/>
          </a:prstGeom>
          <a:solidFill>
            <a:srgbClr val="88152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83AD01-2D65-E3A7-7006-FC292BEA38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249" y="5689917"/>
            <a:ext cx="1827502" cy="9249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AE632A-A49D-3A13-3EF6-2E8AFD7509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475" y="5680773"/>
            <a:ext cx="2187705" cy="95717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A90961D-6D71-15AD-1437-326C3809B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564" y="4465072"/>
            <a:ext cx="4451927" cy="1339417"/>
          </a:xfrm>
        </p:spPr>
        <p:txBody>
          <a:bodyPr>
            <a:normAutofit/>
          </a:bodyPr>
          <a:lstStyle/>
          <a:p>
            <a:pPr algn="l"/>
            <a:r>
              <a:rPr lang="en-ZA" dirty="0">
                <a:solidFill>
                  <a:srgbClr val="881525"/>
                </a:solidFill>
              </a:rPr>
              <a:t>The Water Rights Tracker</a:t>
            </a:r>
          </a:p>
          <a:p>
            <a:pPr algn="l"/>
            <a:r>
              <a:rPr lang="en-ZA" dirty="0">
                <a:solidFill>
                  <a:srgbClr val="881525"/>
                </a:solidFill>
              </a:rPr>
              <a:t>Dr Johandri Wright</a:t>
            </a:r>
          </a:p>
          <a:p>
            <a:pPr algn="l"/>
            <a:r>
              <a:rPr lang="en-ZA" dirty="0">
                <a:solidFill>
                  <a:srgbClr val="881525"/>
                </a:solidFill>
              </a:rPr>
              <a:t>October 2026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916D5-0472-8CC5-AA8B-0C32D286A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9558" y="2672977"/>
            <a:ext cx="9688945" cy="1524145"/>
          </a:xfrm>
        </p:spPr>
        <p:txBody>
          <a:bodyPr>
            <a:normAutofit fontScale="90000"/>
          </a:bodyPr>
          <a:lstStyle/>
          <a:p>
            <a:pPr algn="l"/>
            <a:r>
              <a:rPr lang="en-ZA" dirty="0">
                <a:solidFill>
                  <a:schemeClr val="bg1"/>
                </a:solidFill>
              </a:rPr>
              <a:t>Data: debunking myths and asking more questions </a:t>
            </a:r>
          </a:p>
        </p:txBody>
      </p:sp>
    </p:spTree>
    <p:extLst>
      <p:ext uri="{BB962C8B-B14F-4D97-AF65-F5344CB8AC3E}">
        <p14:creationId xmlns:p14="http://schemas.microsoft.com/office/powerpoint/2010/main" val="1310293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202A2A6-D0C2-A923-98F7-092479A77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complex function</a:t>
            </a:r>
            <a:endParaRPr lang="en-ZA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B5CFCDF-DAB5-8444-FE5E-B73B9256E5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0" r="26309"/>
          <a:stretch>
            <a:fillRect/>
          </a:stretch>
        </p:blipFill>
        <p:spPr>
          <a:xfrm>
            <a:off x="8597407" y="-1"/>
            <a:ext cx="3594594" cy="56899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2F3A1B-A221-D010-2CA6-7012F8CDB0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" r="-1" b="90888"/>
          <a:stretch>
            <a:fillRect/>
          </a:stretch>
        </p:blipFill>
        <p:spPr bwMode="auto">
          <a:xfrm rot="10800000" flipH="1">
            <a:off x="-82382" y="5668065"/>
            <a:ext cx="12274382" cy="1208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111001-1FCB-A1F3-D9E2-A11D381554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249" y="5689917"/>
            <a:ext cx="1827502" cy="9249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604AD1-DAE1-8DBD-47F5-0E26A612D5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475" y="5680773"/>
            <a:ext cx="2187705" cy="9571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8325522-7F44-9868-3689-7259F378AA5A}"/>
              </a:ext>
            </a:extLst>
          </p:cNvPr>
          <p:cNvSpPr txBox="1"/>
          <p:nvPr/>
        </p:nvSpPr>
        <p:spPr>
          <a:xfrm>
            <a:off x="838200" y="1690688"/>
            <a:ext cx="714895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"/>
            </a:pPr>
            <a:r>
              <a:rPr lang="en-US" dirty="0"/>
              <a:t>The </a:t>
            </a:r>
            <a:r>
              <a:rPr lang="en-US" b="1" dirty="0">
                <a:solidFill>
                  <a:srgbClr val="C00000"/>
                </a:solidFill>
              </a:rPr>
              <a:t>only public service </a:t>
            </a:r>
            <a:r>
              <a:rPr lang="en-US" dirty="0"/>
              <a:t>that’s success </a:t>
            </a:r>
            <a:r>
              <a:rPr lang="en-US" b="1" dirty="0">
                <a:solidFill>
                  <a:srgbClr val="C00000"/>
                </a:solidFill>
              </a:rPr>
              <a:t>depends</a:t>
            </a:r>
            <a:r>
              <a:rPr lang="en-US" dirty="0"/>
              <a:t> on the effective delivery of other services.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"/>
            </a:pPr>
            <a:r>
              <a:rPr lang="en-US" dirty="0"/>
              <a:t>Sources and manner of service delivery </a:t>
            </a:r>
            <a:r>
              <a:rPr lang="en-US" b="1" dirty="0">
                <a:solidFill>
                  <a:srgbClr val="C00000"/>
                </a:solidFill>
              </a:rPr>
              <a:t>varies</a:t>
            </a:r>
            <a:r>
              <a:rPr lang="en-US" dirty="0"/>
              <a:t> greatly from municipality to municipality.</a:t>
            </a:r>
          </a:p>
          <a:p>
            <a:pPr marL="742950" lvl="1" indent="-285750">
              <a:buFont typeface="Wingdings" panose="05000000000000000000" pitchFamily="2" charset="2"/>
              <a:buChar char=""/>
            </a:pPr>
            <a:r>
              <a:rPr lang="en-US" dirty="0"/>
              <a:t>Geographical conditions and size</a:t>
            </a:r>
          </a:p>
          <a:p>
            <a:pPr marL="742950" lvl="1" indent="-285750">
              <a:buFont typeface="Wingdings" panose="05000000000000000000" pitchFamily="2" charset="2"/>
              <a:buChar char=""/>
            </a:pPr>
            <a:r>
              <a:rPr lang="en-US" dirty="0"/>
              <a:t>Different raw water sources, availability and quality</a:t>
            </a:r>
          </a:p>
          <a:p>
            <a:pPr marL="742950" lvl="1" indent="-285750">
              <a:buFont typeface="Wingdings" panose="05000000000000000000" pitchFamily="2" charset="2"/>
              <a:buChar char=""/>
            </a:pPr>
            <a:r>
              <a:rPr lang="en-US" dirty="0"/>
              <a:t>Other natural conditions such as damaging winds</a:t>
            </a:r>
          </a:p>
          <a:p>
            <a:pPr marL="742950" lvl="1" indent="-285750">
              <a:buFont typeface="Wingdings" panose="05000000000000000000" pitchFamily="2" charset="2"/>
              <a:buChar char="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"/>
            </a:pPr>
            <a:r>
              <a:rPr lang="en-US" dirty="0"/>
              <a:t>All of this affects how water services can be delivered and what it would </a:t>
            </a:r>
            <a:r>
              <a:rPr lang="en-US" b="1" dirty="0">
                <a:solidFill>
                  <a:srgbClr val="C00000"/>
                </a:solidFill>
              </a:rPr>
              <a:t>cost a municipality – tariff variance</a:t>
            </a:r>
          </a:p>
          <a:p>
            <a:pPr marL="742950" lvl="1" indent="-285750">
              <a:buFont typeface="Wingdings" panose="05000000000000000000" pitchFamily="2" charset="2"/>
              <a:buChar char=""/>
            </a:pPr>
            <a:r>
              <a:rPr lang="en-US" dirty="0"/>
              <a:t>Cheapest tariff R 1,70 – Northern Cape</a:t>
            </a:r>
          </a:p>
          <a:p>
            <a:pPr marL="742950" lvl="1" indent="-285750">
              <a:buFont typeface="Wingdings" panose="05000000000000000000" pitchFamily="2" charset="2"/>
              <a:buChar char=""/>
            </a:pPr>
            <a:r>
              <a:rPr lang="en-US" dirty="0"/>
              <a:t> Most expensive tariff R 179,20 – Eastern Cape</a:t>
            </a:r>
          </a:p>
        </p:txBody>
      </p:sp>
    </p:spTree>
    <p:extLst>
      <p:ext uri="{BB962C8B-B14F-4D97-AF65-F5344CB8AC3E}">
        <p14:creationId xmlns:p14="http://schemas.microsoft.com/office/powerpoint/2010/main" val="3029603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B4FEE-8695-52C6-99A3-BCA544A46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009" y="105117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Tariffs and myths</a:t>
            </a:r>
            <a:endParaRPr lang="en-ZA" b="1" dirty="0">
              <a:solidFill>
                <a:srgbClr val="C00000"/>
              </a:solidFill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8C101B9-06D6-546E-9898-0D09E8D05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17" r="25022"/>
          <a:stretch>
            <a:fillRect/>
          </a:stretch>
        </p:blipFill>
        <p:spPr>
          <a:xfrm>
            <a:off x="8267639" y="-1"/>
            <a:ext cx="3924361" cy="5668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DE8B70-0675-58CF-D9F4-914A4139FB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" r="-1" b="90888"/>
          <a:stretch>
            <a:fillRect/>
          </a:stretch>
        </p:blipFill>
        <p:spPr bwMode="auto">
          <a:xfrm rot="10800000" flipH="1">
            <a:off x="-82382" y="5668065"/>
            <a:ext cx="12274382" cy="1208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452356-CCC4-5402-7AE4-5B8928CD7B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249" y="5689917"/>
            <a:ext cx="1827502" cy="9249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F863D5-E46A-EEB1-6881-60D04B2352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475" y="5680773"/>
            <a:ext cx="2187705" cy="9571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A8E7CC2-7F48-12B4-25F6-6CB8DE9635AD}"/>
              </a:ext>
            </a:extLst>
          </p:cNvPr>
          <p:cNvSpPr txBox="1"/>
          <p:nvPr/>
        </p:nvSpPr>
        <p:spPr>
          <a:xfrm>
            <a:off x="382491" y="1081049"/>
            <a:ext cx="74202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"/>
            </a:pPr>
            <a:r>
              <a:rPr lang="en-US" dirty="0"/>
              <a:t>There is a modest correlation between expensive tariffs and better-quality water, particularly for chemical compliance.</a:t>
            </a:r>
          </a:p>
          <a:p>
            <a:pPr marL="742950" lvl="1" indent="-285750">
              <a:buFont typeface="Wingdings" panose="05000000000000000000" pitchFamily="2" charset="2"/>
              <a:buChar char=""/>
            </a:pPr>
            <a:endParaRPr lang="en-ZA" dirty="0"/>
          </a:p>
          <a:p>
            <a:pPr marL="285750" indent="-285750">
              <a:buFont typeface="Wingdings" panose="05000000000000000000" pitchFamily="2" charset="2"/>
              <a:buChar char=""/>
            </a:pPr>
            <a:r>
              <a:rPr lang="en-ZA" dirty="0"/>
              <a:t>High unemployment levels or a large portion of the community receiving indigent benefits do not automatically impair a municipality’s ability to meet its financial obligations.</a:t>
            </a:r>
          </a:p>
          <a:p>
            <a:pPr marL="742950" lvl="1" indent="-285750">
              <a:buFont typeface="Wingdings" panose="05000000000000000000" pitchFamily="2" charset="2"/>
              <a:buChar char=""/>
            </a:pPr>
            <a:r>
              <a:rPr lang="en-ZA" dirty="0"/>
              <a:t>OR Tambo – unemployment of 55,6% and dependency of 70. However revenue sufficiency is at 175%.</a:t>
            </a:r>
          </a:p>
          <a:p>
            <a:pPr lvl="1"/>
            <a:endParaRPr lang="en-ZA" dirty="0"/>
          </a:p>
          <a:p>
            <a:pPr marL="285750" indent="-285750">
              <a:buFont typeface="Wingdings" panose="05000000000000000000" pitchFamily="2" charset="2"/>
              <a:buChar char=""/>
            </a:pPr>
            <a:r>
              <a:rPr lang="en-US" dirty="0"/>
              <a:t>High unemployment and dependency levels do not automatically translate into poor quality water.</a:t>
            </a:r>
          </a:p>
          <a:p>
            <a:pPr lvl="1"/>
            <a:endParaRPr lang="en-ZA" dirty="0"/>
          </a:p>
          <a:p>
            <a:pPr marL="285750" indent="-285750">
              <a:buFont typeface="Wingdings" panose="05000000000000000000" pitchFamily="2" charset="2"/>
              <a:buChar char=""/>
            </a:pPr>
            <a:r>
              <a:rPr lang="en-ZA" dirty="0"/>
              <a:t>Socioeconomic pressure such as high unemployment and high dependency ratio’s do not reflect in the amount of households benefiting from indigent benefits.</a:t>
            </a:r>
          </a:p>
          <a:p>
            <a:pPr marL="742950" lvl="1" indent="-285750">
              <a:buFont typeface="Wingdings" panose="05000000000000000000" pitchFamily="2" charset="2"/>
              <a:buChar char=""/>
            </a:pPr>
            <a:r>
              <a:rPr lang="en-ZA" dirty="0" err="1"/>
              <a:t>Amathole</a:t>
            </a:r>
            <a:r>
              <a:rPr lang="en-ZA" dirty="0"/>
              <a:t> – 46,2% unemployment and dependency exceeding 65, but only 0,66% households receive FBW.</a:t>
            </a:r>
          </a:p>
          <a:p>
            <a:pPr marL="285750" indent="-285750">
              <a:buFont typeface="Wingdings" panose="05000000000000000000" pitchFamily="2" charset="2"/>
              <a:buChar char="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326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167B2-1D4C-28AB-0038-7230ECD4D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didn’t find</a:t>
            </a:r>
            <a:endParaRPr lang="en-ZA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C33DEF3-4142-63FC-5F9C-F015E433C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3" r="38184"/>
          <a:stretch>
            <a:fillRect/>
          </a:stretch>
        </p:blipFill>
        <p:spPr>
          <a:xfrm>
            <a:off x="8768615" y="-1"/>
            <a:ext cx="3423385" cy="56769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93936F-4C5A-B112-57FA-76E56730F6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" r="-1" b="90888"/>
          <a:stretch>
            <a:fillRect/>
          </a:stretch>
        </p:blipFill>
        <p:spPr bwMode="auto">
          <a:xfrm rot="10800000" flipH="1">
            <a:off x="-82382" y="5668065"/>
            <a:ext cx="12274382" cy="1208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00D320-4668-CBE9-E81E-681E58A238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249" y="5689917"/>
            <a:ext cx="1827502" cy="9249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BC2288-B20F-0337-3AEF-958817AB93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475" y="5680773"/>
            <a:ext cx="2187705" cy="9571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2DA478-3B3A-CC40-8122-3B6131CB45CA}"/>
              </a:ext>
            </a:extLst>
          </p:cNvPr>
          <p:cNvSpPr txBox="1"/>
          <p:nvPr/>
        </p:nvSpPr>
        <p:spPr>
          <a:xfrm>
            <a:off x="838200" y="1555718"/>
            <a:ext cx="742027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S"/>
            </a:pPr>
            <a:r>
              <a:rPr lang="en-US" b="1" dirty="0"/>
              <a:t>Some records did not make sense when interpreted together:</a:t>
            </a:r>
          </a:p>
          <a:p>
            <a:pPr marL="742950" lvl="1" indent="-285750">
              <a:buFont typeface="Wingdings" panose="05000000000000000000" pitchFamily="2" charset="2"/>
              <a:buChar char="S"/>
            </a:pPr>
            <a:r>
              <a:rPr lang="en-US" dirty="0"/>
              <a:t>100% yard connections, but low service point ratio.</a:t>
            </a:r>
          </a:p>
          <a:p>
            <a:pPr marL="742950" lvl="1" indent="-285750">
              <a:buFont typeface="Wingdings" panose="05000000000000000000" pitchFamily="2" charset="2"/>
              <a:buChar char="S"/>
            </a:pPr>
            <a:r>
              <a:rPr lang="en-US" dirty="0"/>
              <a:t>Good water efficiency score, but high material water losses reported by </a:t>
            </a:r>
            <a:r>
              <a:rPr lang="en-US" dirty="0" err="1"/>
              <a:t>AGSA</a:t>
            </a:r>
            <a:r>
              <a:rPr lang="en-US" dirty="0"/>
              <a:t>.</a:t>
            </a:r>
          </a:p>
          <a:p>
            <a:pPr marL="742950" lvl="1" indent="-285750">
              <a:buFont typeface="Wingdings" panose="05000000000000000000" pitchFamily="2" charset="2"/>
              <a:buChar char="S"/>
            </a:pPr>
            <a:r>
              <a:rPr lang="en-US" dirty="0"/>
              <a:t>Good scores on quality compliance indicators, but 0% of water treatment capacity used.</a:t>
            </a:r>
          </a:p>
          <a:p>
            <a:pPr lvl="1"/>
            <a:endParaRPr lang="en-US" dirty="0"/>
          </a:p>
          <a:p>
            <a:pPr marL="285750" indent="-285750">
              <a:buFont typeface="Wingdings" panose="05000000000000000000" pitchFamily="2" charset="2"/>
              <a:buChar char="S"/>
            </a:pPr>
            <a:r>
              <a:rPr lang="en-US" b="1" dirty="0">
                <a:solidFill>
                  <a:srgbClr val="C00000"/>
                </a:solidFill>
              </a:rPr>
              <a:t>Incomplete asset registers.</a:t>
            </a:r>
          </a:p>
          <a:p>
            <a:pPr marL="285750" indent="-285750">
              <a:buFont typeface="Wingdings" panose="05000000000000000000" pitchFamily="2" charset="2"/>
              <a:buChar char="S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S"/>
            </a:pPr>
            <a:r>
              <a:rPr lang="en-US" dirty="0"/>
              <a:t>No easily accessible and reliable information on water services interruptions.</a:t>
            </a:r>
          </a:p>
          <a:p>
            <a:pPr marL="285750" indent="-285750">
              <a:buFont typeface="Wingdings" panose="05000000000000000000" pitchFamily="2" charset="2"/>
              <a:buChar char="S"/>
            </a:pPr>
            <a:r>
              <a:rPr lang="en-US" dirty="0"/>
              <a:t>No easily accessible platform to access information on interventions and oversight action by various state institutions,</a:t>
            </a:r>
            <a:endParaRPr lang="en-ZA" dirty="0"/>
          </a:p>
          <a:p>
            <a:pPr marL="285750" indent="-285750">
              <a:buFont typeface="Wingdings" panose="05000000000000000000" pitchFamily="2" charset="2"/>
              <a:buChar char="S"/>
            </a:pPr>
            <a:r>
              <a:rPr lang="en-US" dirty="0"/>
              <a:t>Incomplete municipal records including financial information and policy instruments.</a:t>
            </a:r>
          </a:p>
        </p:txBody>
      </p:sp>
    </p:spTree>
    <p:extLst>
      <p:ext uri="{BB962C8B-B14F-4D97-AF65-F5344CB8AC3E}">
        <p14:creationId xmlns:p14="http://schemas.microsoft.com/office/powerpoint/2010/main" val="4191238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F1AFB35-A2A4-437D-CC69-0B009BA23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6" r="1700" b="11287"/>
          <a:stretch>
            <a:fillRect/>
          </a:stretch>
        </p:blipFill>
        <p:spPr>
          <a:xfrm>
            <a:off x="7563518" y="0"/>
            <a:ext cx="4628482" cy="60839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24F809-4FF8-44BD-7FE0-A411F51D2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matters?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A4DA1-F941-0A71-C2B0-F6D6D871E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1503708"/>
            <a:ext cx="6901965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"/>
            </a:pPr>
            <a:r>
              <a:rPr lang="en-US" dirty="0"/>
              <a:t>   There is a </a:t>
            </a:r>
            <a:r>
              <a:rPr lang="en-US" b="1" dirty="0">
                <a:solidFill>
                  <a:srgbClr val="C00000"/>
                </a:solidFill>
              </a:rPr>
              <a:t>direct relationship </a:t>
            </a:r>
            <a:r>
              <a:rPr lang="en-US" dirty="0"/>
              <a:t>between poor records and </a:t>
            </a:r>
            <a:r>
              <a:rPr lang="en-US" b="1" dirty="0">
                <a:solidFill>
                  <a:srgbClr val="C00000"/>
                </a:solidFill>
              </a:rPr>
              <a:t>poor performance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"/>
            </a:pPr>
            <a:r>
              <a:rPr lang="en-US" dirty="0"/>
              <a:t>   Poor or inaccurate data and records affects </a:t>
            </a:r>
            <a:r>
              <a:rPr lang="en-US" dirty="0">
                <a:solidFill>
                  <a:srgbClr val="C00000"/>
                </a:solidFill>
              </a:rPr>
              <a:t>planning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"/>
            </a:pPr>
            <a:r>
              <a:rPr lang="en-US" dirty="0"/>
              <a:t>   In some instances, it could point toward </a:t>
            </a:r>
            <a:r>
              <a:rPr lang="en-US" b="1" dirty="0">
                <a:solidFill>
                  <a:srgbClr val="C00000"/>
                </a:solidFill>
              </a:rPr>
              <a:t>misreporting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"/>
            </a:pPr>
            <a:r>
              <a:rPr lang="en-US" dirty="0"/>
              <a:t>   It highlights that data and records are maintained in </a:t>
            </a:r>
            <a:r>
              <a:rPr lang="en-US" dirty="0">
                <a:solidFill>
                  <a:srgbClr val="C00000"/>
                </a:solidFill>
              </a:rPr>
              <a:t>isolation</a:t>
            </a:r>
            <a:r>
              <a:rPr lang="en-US" dirty="0"/>
              <a:t>, and in this way important issues remain obscured.</a:t>
            </a:r>
          </a:p>
          <a:p>
            <a:pPr>
              <a:buFont typeface="Wingdings" panose="05000000000000000000" pitchFamily="2" charset="2"/>
              <a:buChar char="S"/>
            </a:pPr>
            <a:endParaRPr lang="en-Z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C30044-A524-EE6D-DE72-BC0D168FAA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" r="-1" b="90888"/>
          <a:stretch>
            <a:fillRect/>
          </a:stretch>
        </p:blipFill>
        <p:spPr bwMode="auto">
          <a:xfrm rot="10800000" flipH="1">
            <a:off x="-82382" y="5668065"/>
            <a:ext cx="12274382" cy="1208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730D1A-5B51-32AF-7AE7-54945E070E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249" y="5689917"/>
            <a:ext cx="1827502" cy="9249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56E19C-1916-57B9-6F77-DB6D7DDD77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475" y="5680773"/>
            <a:ext cx="2187705" cy="95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35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CEBE457-DAB7-7833-30D0-6B736457EC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" r="-1" b="90888"/>
          <a:stretch>
            <a:fillRect/>
          </a:stretch>
        </p:blipFill>
        <p:spPr bwMode="auto">
          <a:xfrm rot="10800000" flipH="1">
            <a:off x="-82382" y="5668065"/>
            <a:ext cx="12274382" cy="1208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0DB69C-3CD3-6367-4E69-8C6893F7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009" y="2737756"/>
            <a:ext cx="10515600" cy="1325563"/>
          </a:xfrm>
        </p:spPr>
        <p:txBody>
          <a:bodyPr/>
          <a:lstStyle/>
          <a:p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D0FC66-FC17-7B70-3034-008840A03E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249" y="5689917"/>
            <a:ext cx="1827502" cy="9249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66F85E-CC9E-2D31-A13C-C6C8329ACE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475" y="5680773"/>
            <a:ext cx="2187705" cy="95717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0471D5D-578E-2236-555B-EF01B4DDF858}"/>
              </a:ext>
            </a:extLst>
          </p:cNvPr>
          <p:cNvSpPr/>
          <p:nvPr/>
        </p:nvSpPr>
        <p:spPr>
          <a:xfrm>
            <a:off x="0" y="2550754"/>
            <a:ext cx="12192000" cy="1699569"/>
          </a:xfrm>
          <a:prstGeom prst="rect">
            <a:avLst/>
          </a:prstGeom>
          <a:solidFill>
            <a:srgbClr val="88152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THANK YOU</a:t>
            </a:r>
            <a:endParaRPr lang="en-ZA" sz="3600" b="1" dirty="0"/>
          </a:p>
        </p:txBody>
      </p:sp>
    </p:spTree>
    <p:extLst>
      <p:ext uri="{BB962C8B-B14F-4D97-AF65-F5344CB8AC3E}">
        <p14:creationId xmlns:p14="http://schemas.microsoft.com/office/powerpoint/2010/main" val="344000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381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Wingdings</vt:lpstr>
      <vt:lpstr>Office Theme</vt:lpstr>
      <vt:lpstr>Data: debunking myths and asking more questions </vt:lpstr>
      <vt:lpstr>A complex function</vt:lpstr>
      <vt:lpstr>Tariffs and myths</vt:lpstr>
      <vt:lpstr>What we didn’t find</vt:lpstr>
      <vt:lpstr>Why this matters?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Johandri Wright</dc:creator>
  <cp:lastModifiedBy>Johandri Wright</cp:lastModifiedBy>
  <cp:revision>1</cp:revision>
  <dcterms:created xsi:type="dcterms:W3CDTF">2026-10-20T17:09:28Z</dcterms:created>
  <dcterms:modified xsi:type="dcterms:W3CDTF">2026-10-20T18:11:10Z</dcterms:modified>
</cp:coreProperties>
</file>